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Canva Student Font" charset="1" panose="00000000000000000000"/>
      <p:regular r:id="rId14"/>
    </p:embeddedFont>
    <p:embeddedFont>
      <p:font typeface="Garet" charset="1" panose="00000000000000000000"/>
      <p:regular r:id="rId15"/>
    </p:embeddedFont>
    <p:embeddedFont>
      <p:font typeface="Garet Bold" charset="1" panose="00000000000000000000"/>
      <p:regular r:id="rId16"/>
    </p:embeddedFont>
    <p:embeddedFont>
      <p:font typeface="Garet Italics" charset="1" panose="00000000000000000000"/>
      <p:regular r:id="rId17"/>
    </p:embeddedFont>
    <p:embeddedFont>
      <p:font typeface="Garet Bold Italics" charset="1" panose="00000000000000000000"/>
      <p:regular r:id="rId18"/>
    </p:embeddedFont>
    <p:embeddedFont>
      <p:font typeface="Cerebri" charset="1" panose="00000500000000000000"/>
      <p:regular r:id="rId19"/>
    </p:embeddedFont>
    <p:embeddedFont>
      <p:font typeface="Cerebri Bold" charset="1" panose="00000800000000000000"/>
      <p:regular r:id="rId20"/>
    </p:embeddedFont>
    <p:embeddedFont>
      <p:font typeface="Cerebri Italics" charset="1" panose="00000500000000000000"/>
      <p:regular r:id="rId21"/>
    </p:embeddedFont>
    <p:embeddedFont>
      <p:font typeface="Cerebri Bold Italics" charset="1" panose="00000800000000000000"/>
      <p:regular r:id="rId22"/>
    </p:embeddedFont>
    <p:embeddedFont>
      <p:font typeface="Cerebri Light" charset="1" panose="00000400000000000000"/>
      <p:regular r:id="rId23"/>
    </p:embeddedFont>
    <p:embeddedFont>
      <p:font typeface="Cerebri Light Italics" charset="1" panose="00000400000000000000"/>
      <p:regular r:id="rId24"/>
    </p:embeddedFont>
    <p:embeddedFont>
      <p:font typeface="Cerebri Medium" charset="1" panose="00000600000000000000"/>
      <p:regular r:id="rId25"/>
    </p:embeddedFont>
    <p:embeddedFont>
      <p:font typeface="Cerebri Medium Italics" charset="1" panose="00000600000000000000"/>
      <p:regular r:id="rId26"/>
    </p:embeddedFont>
    <p:embeddedFont>
      <p:font typeface="Cerebri Heavy" charset="1" panose="00000A00000000000000"/>
      <p:regular r:id="rId27"/>
    </p:embeddedFont>
    <p:embeddedFont>
      <p:font typeface="Cerebri Heavy Italics" charset="1" panose="00000A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34" Target="slides/slide6.xml" Type="http://schemas.openxmlformats.org/officeDocument/2006/relationships/slide"/><Relationship Id="rId35" Target="slides/slide7.xml" Type="http://schemas.openxmlformats.org/officeDocument/2006/relationships/slide"/><Relationship Id="rId36" Target="slides/slide8.xml" Type="http://schemas.openxmlformats.org/officeDocument/2006/relationships/slide"/><Relationship Id="rId37" Target="slides/slide9.xml" Type="http://schemas.openxmlformats.org/officeDocument/2006/relationships/slide"/><Relationship Id="rId38" Target="slides/slide10.xml" Type="http://schemas.openxmlformats.org/officeDocument/2006/relationships/slide"/><Relationship Id="rId39" Target="slides/slide11.xml" Type="http://schemas.openxmlformats.org/officeDocument/2006/relationships/slide"/><Relationship Id="rId4" Target="theme/theme1.xml" Type="http://schemas.openxmlformats.org/officeDocument/2006/relationships/theme"/><Relationship Id="rId40" Target="slides/slide12.xml" Type="http://schemas.openxmlformats.org/officeDocument/2006/relationships/slide"/><Relationship Id="rId41" Target="slides/slide13.xml" Type="http://schemas.openxmlformats.org/officeDocument/2006/relationships/slide"/><Relationship Id="rId42" Target="slides/slide1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0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1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2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3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jpeg" Type="http://schemas.openxmlformats.org/officeDocument/2006/relationships/image"/><Relationship Id="rId6" Target="https://drive.google.com/file/d/18xru3ZlezVqR23iY63Cj-YLz1TIO5eTo/view?usp=sharing" TargetMode="External" Type="http://schemas.openxmlformats.org/officeDocument/2006/relationships/hyperlink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thinglink.com" TargetMode="External" Type="http://schemas.openxmlformats.org/officeDocument/2006/relationships/hyperlink"/><Relationship Id="rId11" Target="https://www.slideshare.net" TargetMode="External" Type="http://schemas.openxmlformats.org/officeDocument/2006/relationships/hyperlink"/><Relationship Id="rId12" Target="https://www.storyjumper.com" TargetMode="External" Type="http://schemas.openxmlformats.org/officeDocument/2006/relationships/hyperlink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6.jpeg" Type="http://schemas.openxmlformats.org/officeDocument/2006/relationships/image"/><Relationship Id="rId5" Target="../media/image37.jpe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jpeg" Type="http://schemas.openxmlformats.org/officeDocument/2006/relationships/image"/><Relationship Id="rId9" Target="https://learningapps.org" TargetMode="External" Type="http://schemas.openxmlformats.org/officeDocument/2006/relationships/hyperlink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canva.com" TargetMode="External" Type="http://schemas.openxmlformats.org/officeDocument/2006/relationships/hyperlink"/><Relationship Id="rId11" Target="https://app.bookcreator.com" TargetMode="External" Type="http://schemas.openxmlformats.org/officeDocument/2006/relationships/hyperlink"/><Relationship Id="rId12" Target="https://www.storyjumper.com" TargetMode="External" Type="http://schemas.openxmlformats.org/officeDocument/2006/relationships/hyperlink"/><Relationship Id="rId13" Target="https://app.genial.ly" TargetMode="External" Type="http://schemas.openxmlformats.org/officeDocument/2006/relationships/hyperlink"/><Relationship Id="rId14" Target="https://www.mentimeter.com" TargetMode="External" Type="http://schemas.openxmlformats.org/officeDocument/2006/relationships/hyperlink"/><Relationship Id="rId15" Target="https://create.kahoot.it/discover" TargetMode="External" Type="http://schemas.openxmlformats.org/officeDocument/2006/relationships/hyperlink"/><Relationship Id="rId16" Target="https://www.mindomo.com/it/mindmap/cassetta-delle-app-a773ad96a67f47cca2ba172183865037" TargetMode="External" Type="http://schemas.openxmlformats.org/officeDocument/2006/relationships/hyperlink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40.jpeg" Type="http://schemas.openxmlformats.org/officeDocument/2006/relationships/image"/><Relationship Id="rId5" Target="../media/image41.png" Type="http://schemas.openxmlformats.org/officeDocument/2006/relationships/image"/><Relationship Id="rId6" Target="../media/image42.jpeg" Type="http://schemas.openxmlformats.org/officeDocument/2006/relationships/image"/><Relationship Id="rId7" Target="../media/image43.png" Type="http://schemas.openxmlformats.org/officeDocument/2006/relationships/image"/><Relationship Id="rId8" Target="../media/image44.png" Type="http://schemas.openxmlformats.org/officeDocument/2006/relationships/image"/><Relationship Id="rId9" Target="../media/image45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https://support.microsoft.com/it-it/windows/scelte-rapide-da-tastiera-in-windows-dcc61a57-8ff0-cffe-9796-cb9706c75eec" TargetMode="External" Type="http://schemas.openxmlformats.org/officeDocument/2006/relationships/hyperlink"/><Relationship Id="rId9" Target="https://www.bruneau.it/en/mag/migliorare-ricerche-google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16706" y="5467682"/>
            <a:ext cx="6454588" cy="4114800"/>
          </a:xfrm>
          <a:custGeom>
            <a:avLst/>
            <a:gdLst/>
            <a:ahLst/>
            <a:cxnLst/>
            <a:rect r="r" b="b" t="t" l="l"/>
            <a:pathLst>
              <a:path h="4114800" w="6454588">
                <a:moveTo>
                  <a:pt x="0" y="0"/>
                </a:moveTo>
                <a:lnTo>
                  <a:pt x="6454588" y="0"/>
                </a:lnTo>
                <a:lnTo>
                  <a:pt x="64545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18819" y="2085008"/>
            <a:ext cx="14850363" cy="2090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50"/>
              </a:lnSpc>
            </a:pPr>
            <a:r>
              <a:rPr lang="en-US" sz="12178">
                <a:solidFill>
                  <a:srgbClr val="FFFFFF"/>
                </a:solidFill>
                <a:latin typeface="Cerebri Bold"/>
              </a:rPr>
              <a:t>Le app per imparare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98900" y="4152251"/>
            <a:ext cx="8690200" cy="838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5" spc="750">
                <a:solidFill>
                  <a:srgbClr val="FFFFFF"/>
                </a:solidFill>
                <a:latin typeface="Cerebri Bold"/>
              </a:rPr>
              <a:t>DIVERTENDOSI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B9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359532"/>
            <a:ext cx="7315200" cy="3712464"/>
          </a:xfrm>
          <a:custGeom>
            <a:avLst/>
            <a:gdLst/>
            <a:ahLst/>
            <a:cxnLst/>
            <a:rect r="r" b="b" t="t" l="l"/>
            <a:pathLst>
              <a:path h="3712464" w="7315200">
                <a:moveTo>
                  <a:pt x="0" y="0"/>
                </a:moveTo>
                <a:lnTo>
                  <a:pt x="7315200" y="0"/>
                </a:lnTo>
                <a:lnTo>
                  <a:pt x="7315200" y="3712464"/>
                </a:lnTo>
                <a:lnTo>
                  <a:pt x="0" y="3712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4425" y="441518"/>
            <a:ext cx="15714875" cy="8643181"/>
          </a:xfrm>
          <a:custGeom>
            <a:avLst/>
            <a:gdLst/>
            <a:ahLst/>
            <a:cxnLst/>
            <a:rect r="r" b="b" t="t" l="l"/>
            <a:pathLst>
              <a:path h="8643181" w="15714875">
                <a:moveTo>
                  <a:pt x="0" y="0"/>
                </a:moveTo>
                <a:lnTo>
                  <a:pt x="15714875" y="0"/>
                </a:lnTo>
                <a:lnTo>
                  <a:pt x="15714875" y="8643181"/>
                </a:lnTo>
                <a:lnTo>
                  <a:pt x="0" y="864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B9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359532"/>
            <a:ext cx="7315200" cy="3712464"/>
          </a:xfrm>
          <a:custGeom>
            <a:avLst/>
            <a:gdLst/>
            <a:ahLst/>
            <a:cxnLst/>
            <a:rect r="r" b="b" t="t" l="l"/>
            <a:pathLst>
              <a:path h="3712464" w="7315200">
                <a:moveTo>
                  <a:pt x="0" y="0"/>
                </a:moveTo>
                <a:lnTo>
                  <a:pt x="7315200" y="0"/>
                </a:lnTo>
                <a:lnTo>
                  <a:pt x="7315200" y="3712464"/>
                </a:lnTo>
                <a:lnTo>
                  <a:pt x="0" y="3712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1653" y="273227"/>
            <a:ext cx="15767647" cy="8869301"/>
          </a:xfrm>
          <a:custGeom>
            <a:avLst/>
            <a:gdLst/>
            <a:ahLst/>
            <a:cxnLst/>
            <a:rect r="r" b="b" t="t" l="l"/>
            <a:pathLst>
              <a:path h="8869301" w="15767647">
                <a:moveTo>
                  <a:pt x="0" y="0"/>
                </a:moveTo>
                <a:lnTo>
                  <a:pt x="15767647" y="0"/>
                </a:lnTo>
                <a:lnTo>
                  <a:pt x="15767647" y="8869302"/>
                </a:lnTo>
                <a:lnTo>
                  <a:pt x="0" y="8869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B9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359532"/>
            <a:ext cx="7315200" cy="3712464"/>
          </a:xfrm>
          <a:custGeom>
            <a:avLst/>
            <a:gdLst/>
            <a:ahLst/>
            <a:cxnLst/>
            <a:rect r="r" b="b" t="t" l="l"/>
            <a:pathLst>
              <a:path h="3712464" w="7315200">
                <a:moveTo>
                  <a:pt x="0" y="0"/>
                </a:moveTo>
                <a:lnTo>
                  <a:pt x="7315200" y="0"/>
                </a:lnTo>
                <a:lnTo>
                  <a:pt x="7315200" y="3712464"/>
                </a:lnTo>
                <a:lnTo>
                  <a:pt x="0" y="3712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84652" y="323254"/>
            <a:ext cx="14972002" cy="8421751"/>
          </a:xfrm>
          <a:custGeom>
            <a:avLst/>
            <a:gdLst/>
            <a:ahLst/>
            <a:cxnLst/>
            <a:rect r="r" b="b" t="t" l="l"/>
            <a:pathLst>
              <a:path h="8421751" w="14972002">
                <a:moveTo>
                  <a:pt x="0" y="0"/>
                </a:moveTo>
                <a:lnTo>
                  <a:pt x="14972002" y="0"/>
                </a:lnTo>
                <a:lnTo>
                  <a:pt x="14972002" y="8421751"/>
                </a:lnTo>
                <a:lnTo>
                  <a:pt x="0" y="8421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B9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359532"/>
            <a:ext cx="7315200" cy="3712464"/>
          </a:xfrm>
          <a:custGeom>
            <a:avLst/>
            <a:gdLst/>
            <a:ahLst/>
            <a:cxnLst/>
            <a:rect r="r" b="b" t="t" l="l"/>
            <a:pathLst>
              <a:path h="3712464" w="7315200">
                <a:moveTo>
                  <a:pt x="0" y="0"/>
                </a:moveTo>
                <a:lnTo>
                  <a:pt x="7315200" y="0"/>
                </a:lnTo>
                <a:lnTo>
                  <a:pt x="7315200" y="3712464"/>
                </a:lnTo>
                <a:lnTo>
                  <a:pt x="0" y="3712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05895" y="601097"/>
            <a:ext cx="14276210" cy="8030368"/>
          </a:xfrm>
          <a:custGeom>
            <a:avLst/>
            <a:gdLst/>
            <a:ahLst/>
            <a:cxnLst/>
            <a:rect r="r" b="b" t="t" l="l"/>
            <a:pathLst>
              <a:path h="8030368" w="14276210">
                <a:moveTo>
                  <a:pt x="0" y="0"/>
                </a:moveTo>
                <a:lnTo>
                  <a:pt x="14276210" y="0"/>
                </a:lnTo>
                <a:lnTo>
                  <a:pt x="14276210" y="8030368"/>
                </a:lnTo>
                <a:lnTo>
                  <a:pt x="0" y="8030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6472" y="5486660"/>
            <a:ext cx="13227113" cy="4800340"/>
          </a:xfrm>
          <a:custGeom>
            <a:avLst/>
            <a:gdLst/>
            <a:ahLst/>
            <a:cxnLst/>
            <a:rect r="r" b="b" t="t" l="l"/>
            <a:pathLst>
              <a:path h="4800340" w="13227113">
                <a:moveTo>
                  <a:pt x="0" y="0"/>
                </a:moveTo>
                <a:lnTo>
                  <a:pt x="13227113" y="0"/>
                </a:lnTo>
                <a:lnTo>
                  <a:pt x="13227113" y="4800340"/>
                </a:lnTo>
                <a:lnTo>
                  <a:pt x="0" y="4800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37637" y="2059294"/>
            <a:ext cx="11412726" cy="2172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14"/>
              </a:lnSpc>
            </a:pPr>
            <a:r>
              <a:rPr lang="en-US" sz="12653">
                <a:solidFill>
                  <a:srgbClr val="FFFFFF"/>
                </a:solidFill>
                <a:latin typeface="Cerebri Bold"/>
              </a:rPr>
              <a:t>Q &amp; 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98900" y="4152251"/>
            <a:ext cx="8690200" cy="84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2"/>
              </a:lnSpc>
            </a:pPr>
            <a:r>
              <a:rPr lang="en-US" sz="4937" spc="760">
                <a:solidFill>
                  <a:srgbClr val="FFFFFF"/>
                </a:solidFill>
                <a:latin typeface="Cerebri Bold"/>
              </a:rPr>
              <a:t>DOMANDE?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C5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92924" y="3554601"/>
            <a:ext cx="4440912" cy="3862986"/>
            <a:chOff x="0" y="0"/>
            <a:chExt cx="867643" cy="7547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67643" cy="754731"/>
            </a:xfrm>
            <a:custGeom>
              <a:avLst/>
              <a:gdLst/>
              <a:ahLst/>
              <a:cxnLst/>
              <a:rect r="r" b="b" t="t" l="l"/>
              <a:pathLst>
                <a:path h="754731" w="867643">
                  <a:moveTo>
                    <a:pt x="0" y="0"/>
                  </a:moveTo>
                  <a:lnTo>
                    <a:pt x="867643" y="0"/>
                  </a:lnTo>
                  <a:lnTo>
                    <a:pt x="867643" y="754731"/>
                  </a:lnTo>
                  <a:lnTo>
                    <a:pt x="0" y="754731"/>
                  </a:lnTo>
                  <a:close/>
                </a:path>
              </a:pathLst>
            </a:custGeom>
            <a:solidFill>
              <a:srgbClr val="E971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67643" cy="802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381988" y="3554601"/>
            <a:ext cx="4440912" cy="3862986"/>
            <a:chOff x="0" y="0"/>
            <a:chExt cx="867643" cy="7547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67643" cy="754731"/>
            </a:xfrm>
            <a:custGeom>
              <a:avLst/>
              <a:gdLst/>
              <a:ahLst/>
              <a:cxnLst/>
              <a:rect r="r" b="b" t="t" l="l"/>
              <a:pathLst>
                <a:path h="754731" w="867643">
                  <a:moveTo>
                    <a:pt x="0" y="0"/>
                  </a:moveTo>
                  <a:lnTo>
                    <a:pt x="867643" y="0"/>
                  </a:lnTo>
                  <a:lnTo>
                    <a:pt x="867643" y="754731"/>
                  </a:lnTo>
                  <a:lnTo>
                    <a:pt x="0" y="754731"/>
                  </a:lnTo>
                  <a:close/>
                </a:path>
              </a:pathLst>
            </a:custGeom>
            <a:solidFill>
              <a:srgbClr val="927FA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67643" cy="802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675163" y="3589620"/>
            <a:ext cx="1157015" cy="148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18"/>
              </a:lnSpc>
            </a:pPr>
            <a:r>
              <a:rPr lang="en-US" sz="8656">
                <a:solidFill>
                  <a:srgbClr val="324070"/>
                </a:solidFill>
                <a:latin typeface="Garet Bold"/>
              </a:rPr>
              <a:t>2.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464227" y="3589620"/>
            <a:ext cx="1157015" cy="148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18"/>
              </a:lnSpc>
            </a:pPr>
            <a:r>
              <a:rPr lang="en-US" sz="8656">
                <a:solidFill>
                  <a:srgbClr val="324070"/>
                </a:solidFill>
                <a:latin typeface="Garet Bold"/>
              </a:rPr>
              <a:t>4.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762596" y="5027104"/>
            <a:ext cx="4870755" cy="0"/>
          </a:xfrm>
          <a:prstGeom prst="line">
            <a:avLst/>
          </a:prstGeom>
          <a:ln cap="flat" w="47625">
            <a:solidFill>
              <a:srgbClr val="B24E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9750487" y="5027104"/>
            <a:ext cx="4870755" cy="0"/>
          </a:xfrm>
          <a:prstGeom prst="line">
            <a:avLst/>
          </a:prstGeom>
          <a:ln cap="flat" w="47625">
            <a:solidFill>
              <a:srgbClr val="5A42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622115" y="2323194"/>
            <a:ext cx="23687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232E54"/>
                </a:solidFill>
                <a:latin typeface="Cerebri Bold"/>
              </a:rPr>
              <a:t>Cenni teorici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09926" y="2323194"/>
            <a:ext cx="2368782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232E54"/>
                </a:solidFill>
                <a:latin typeface="Cerebri Bold"/>
              </a:rPr>
              <a:t>Pillole di informatica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832178" y="3974411"/>
            <a:ext cx="23687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232E54"/>
                </a:solidFill>
                <a:latin typeface="Cerebri Bold"/>
              </a:rPr>
              <a:t>App didattiche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5100" y="1938403"/>
            <a:ext cx="1157015" cy="148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18"/>
              </a:lnSpc>
            </a:pPr>
            <a:r>
              <a:rPr lang="en-US" sz="8656">
                <a:solidFill>
                  <a:srgbClr val="324070"/>
                </a:solidFill>
                <a:latin typeface="Garet Bold"/>
              </a:rPr>
              <a:t>1.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252911" y="1938403"/>
            <a:ext cx="1157015" cy="148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18"/>
              </a:lnSpc>
            </a:pPr>
            <a:r>
              <a:rPr lang="en-US" sz="8656">
                <a:solidFill>
                  <a:srgbClr val="324070"/>
                </a:solidFill>
                <a:latin typeface="Garet Bold"/>
              </a:rPr>
              <a:t>3.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22115" y="3011217"/>
            <a:ext cx="2838712" cy="935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32E54"/>
                </a:solidFill>
                <a:latin typeface="Glacial Indifference"/>
              </a:rPr>
              <a:t>Il modello SAMR</a:t>
            </a:r>
          </a:p>
          <a:p>
            <a:pPr>
              <a:lnSpc>
                <a:spcPts val="2520"/>
              </a:lnSpc>
            </a:pP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232E54"/>
                </a:solidFill>
                <a:latin typeface="Glacial Indifference"/>
              </a:rPr>
              <a:t>Il DigComp Edu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92525" y="8528128"/>
            <a:ext cx="9722291" cy="131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858"/>
              </a:lnSpc>
            </a:pPr>
            <a:r>
              <a:rPr lang="en-US" sz="7756">
                <a:solidFill>
                  <a:srgbClr val="324070"/>
                </a:solidFill>
                <a:latin typeface="Cerebri Bold"/>
              </a:rPr>
              <a:t>Table of contents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7836402" y="5265229"/>
            <a:ext cx="6206333" cy="7650333"/>
          </a:xfrm>
          <a:custGeom>
            <a:avLst/>
            <a:gdLst/>
            <a:ahLst/>
            <a:cxnLst/>
            <a:rect r="r" b="b" t="t" l="l"/>
            <a:pathLst>
              <a:path h="7650333" w="6206333">
                <a:moveTo>
                  <a:pt x="0" y="0"/>
                </a:moveTo>
                <a:lnTo>
                  <a:pt x="6206333" y="0"/>
                </a:lnTo>
                <a:lnTo>
                  <a:pt x="6206333" y="7650334"/>
                </a:lnTo>
                <a:lnTo>
                  <a:pt x="0" y="7650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4621242" y="4182950"/>
            <a:ext cx="23687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232E54"/>
                </a:solidFill>
                <a:latin typeface="Cerebri Bold"/>
              </a:rPr>
              <a:t>Q &amp; 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9144000" y="3348621"/>
            <a:ext cx="516146" cy="688195"/>
          </a:xfrm>
          <a:custGeom>
            <a:avLst/>
            <a:gdLst/>
            <a:ahLst/>
            <a:cxnLst/>
            <a:rect r="r" b="b" t="t" l="l"/>
            <a:pathLst>
              <a:path h="688195" w="516146">
                <a:moveTo>
                  <a:pt x="516146" y="0"/>
                </a:moveTo>
                <a:lnTo>
                  <a:pt x="0" y="0"/>
                </a:lnTo>
                <a:lnTo>
                  <a:pt x="0" y="688195"/>
                </a:lnTo>
                <a:lnTo>
                  <a:pt x="516146" y="688195"/>
                </a:lnTo>
                <a:lnTo>
                  <a:pt x="51614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7834708" y="4013003"/>
            <a:ext cx="4870755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2299183"/>
            <a:ext cx="7167168" cy="6593235"/>
          </a:xfrm>
          <a:custGeom>
            <a:avLst/>
            <a:gdLst/>
            <a:ahLst/>
            <a:cxnLst/>
            <a:rect r="r" b="b" t="t" l="l"/>
            <a:pathLst>
              <a:path h="6593235" w="7167168">
                <a:moveTo>
                  <a:pt x="0" y="0"/>
                </a:moveTo>
                <a:lnTo>
                  <a:pt x="7167168" y="0"/>
                </a:lnTo>
                <a:lnTo>
                  <a:pt x="7167168" y="6593235"/>
                </a:lnTo>
                <a:lnTo>
                  <a:pt x="0" y="65932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97601"/>
            <a:ext cx="8927654" cy="131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858"/>
              </a:lnSpc>
            </a:pPr>
            <a:r>
              <a:rPr lang="en-US" sz="7756">
                <a:solidFill>
                  <a:srgbClr val="FFFFFF"/>
                </a:solidFill>
                <a:latin typeface="Cerebri Bold"/>
              </a:rPr>
              <a:t>Il modello SAMR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02681" y="8436913"/>
            <a:ext cx="6012312" cy="911010"/>
            <a:chOff x="0" y="0"/>
            <a:chExt cx="2682082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682082" cy="406400"/>
            </a:xfrm>
            <a:custGeom>
              <a:avLst/>
              <a:gdLst/>
              <a:ahLst/>
              <a:cxnLst/>
              <a:rect r="r" b="b" t="t" l="l"/>
              <a:pathLst>
                <a:path h="406400" w="2682082">
                  <a:moveTo>
                    <a:pt x="2478882" y="0"/>
                  </a:moveTo>
                  <a:cubicBezTo>
                    <a:pt x="2591107" y="0"/>
                    <a:pt x="2682082" y="90976"/>
                    <a:pt x="2682082" y="203200"/>
                  </a:cubicBezTo>
                  <a:cubicBezTo>
                    <a:pt x="2682082" y="315424"/>
                    <a:pt x="2591107" y="406400"/>
                    <a:pt x="24788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971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682082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0">
            <a:off x="1956961" y="8548320"/>
            <a:ext cx="516146" cy="688195"/>
          </a:xfrm>
          <a:custGeom>
            <a:avLst/>
            <a:gdLst/>
            <a:ahLst/>
            <a:cxnLst/>
            <a:rect r="r" b="b" t="t" l="l"/>
            <a:pathLst>
              <a:path h="688195" w="516146">
                <a:moveTo>
                  <a:pt x="516147" y="0"/>
                </a:moveTo>
                <a:lnTo>
                  <a:pt x="0" y="0"/>
                </a:lnTo>
                <a:lnTo>
                  <a:pt x="0" y="688195"/>
                </a:lnTo>
                <a:lnTo>
                  <a:pt x="516147" y="688195"/>
                </a:lnTo>
                <a:lnTo>
                  <a:pt x="5161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735195" y="8577140"/>
            <a:ext cx="3941751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232E54"/>
                </a:solidFill>
                <a:latin typeface="Cerebri Bold"/>
              </a:rPr>
              <a:t>Ruben Puentedura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40312" y="4650127"/>
            <a:ext cx="8118988" cy="3786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8"/>
              </a:lnSpc>
            </a:pPr>
            <a:r>
              <a:rPr lang="en-US" sz="3336">
                <a:solidFill>
                  <a:srgbClr val="FFFFFF"/>
                </a:solidFill>
                <a:latin typeface="Glacial Indifference"/>
              </a:rPr>
              <a:t>Fondatore e presidente di Hippaus, azienda che si occupa di tecnologie applicate all’istruzione. Ha creato il modello SAMR per selezionare, utilizzare e integrare le tecnologie digitali nella didattica in modo consapevole ed efficace.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4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09707" y="1159070"/>
            <a:ext cx="858337" cy="967140"/>
          </a:xfrm>
          <a:custGeom>
            <a:avLst/>
            <a:gdLst/>
            <a:ahLst/>
            <a:cxnLst/>
            <a:rect r="r" b="b" t="t" l="l"/>
            <a:pathLst>
              <a:path h="967140" w="858337">
                <a:moveTo>
                  <a:pt x="0" y="0"/>
                </a:moveTo>
                <a:lnTo>
                  <a:pt x="858336" y="0"/>
                </a:lnTo>
                <a:lnTo>
                  <a:pt x="858336" y="967140"/>
                </a:lnTo>
                <a:lnTo>
                  <a:pt x="0" y="967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09707" y="3630818"/>
            <a:ext cx="962644" cy="957831"/>
          </a:xfrm>
          <a:custGeom>
            <a:avLst/>
            <a:gdLst/>
            <a:ahLst/>
            <a:cxnLst/>
            <a:rect r="r" b="b" t="t" l="l"/>
            <a:pathLst>
              <a:path h="957831" w="962644">
                <a:moveTo>
                  <a:pt x="0" y="0"/>
                </a:moveTo>
                <a:lnTo>
                  <a:pt x="962644" y="0"/>
                </a:lnTo>
                <a:lnTo>
                  <a:pt x="962644" y="957831"/>
                </a:lnTo>
                <a:lnTo>
                  <a:pt x="0" y="957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-1903398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6"/>
                </a:lnTo>
                <a:lnTo>
                  <a:pt x="0" y="5864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3791902"/>
            <a:ext cx="7605581" cy="5704186"/>
          </a:xfrm>
          <a:custGeom>
            <a:avLst/>
            <a:gdLst/>
            <a:ahLst/>
            <a:cxnLst/>
            <a:rect r="r" b="b" t="t" l="l"/>
            <a:pathLst>
              <a:path h="5704186" w="7605581">
                <a:moveTo>
                  <a:pt x="0" y="0"/>
                </a:moveTo>
                <a:lnTo>
                  <a:pt x="7605581" y="0"/>
                </a:lnTo>
                <a:lnTo>
                  <a:pt x="7605581" y="5704185"/>
                </a:lnTo>
                <a:lnTo>
                  <a:pt x="0" y="57041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54763" y="8187710"/>
            <a:ext cx="872530" cy="1070590"/>
          </a:xfrm>
          <a:custGeom>
            <a:avLst/>
            <a:gdLst/>
            <a:ahLst/>
            <a:cxnLst/>
            <a:rect r="r" b="b" t="t" l="l"/>
            <a:pathLst>
              <a:path h="1070590" w="872530">
                <a:moveTo>
                  <a:pt x="0" y="0"/>
                </a:moveTo>
                <a:lnTo>
                  <a:pt x="872531" y="0"/>
                </a:lnTo>
                <a:lnTo>
                  <a:pt x="872531" y="1070590"/>
                </a:lnTo>
                <a:lnTo>
                  <a:pt x="0" y="10705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409707" y="6045787"/>
            <a:ext cx="1006249" cy="1146722"/>
          </a:xfrm>
          <a:custGeom>
            <a:avLst/>
            <a:gdLst/>
            <a:ahLst/>
            <a:cxnLst/>
            <a:rect r="r" b="b" t="t" l="l"/>
            <a:pathLst>
              <a:path h="1146722" w="1006249">
                <a:moveTo>
                  <a:pt x="0" y="0"/>
                </a:moveTo>
                <a:lnTo>
                  <a:pt x="1006248" y="0"/>
                </a:lnTo>
                <a:lnTo>
                  <a:pt x="1006248" y="1146723"/>
                </a:lnTo>
                <a:lnTo>
                  <a:pt x="0" y="11467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749663" y="115048"/>
            <a:ext cx="5999669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>
                <a:solidFill>
                  <a:srgbClr val="FFFFFF"/>
                </a:solidFill>
                <a:latin typeface="Cerebri Bold"/>
              </a:rPr>
              <a:t>I concetti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749663" y="1111229"/>
            <a:ext cx="6844836" cy="2386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Sostituizione</a:t>
            </a:r>
          </a:p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Esempi: </a:t>
            </a:r>
          </a:p>
          <a:p>
            <a:pPr marL="388638" indent="-194319" lvl="1">
              <a:lnSpc>
                <a:spcPts val="2718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chiedere agli studenti di digitare il proprio lavoro invece di scriverlo a mano</a:t>
            </a:r>
          </a:p>
          <a:p>
            <a:pPr marL="388638" indent="-194319" lvl="1">
              <a:lnSpc>
                <a:spcPts val="2718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caricare un foglio di lavoro in PDF per l’accesso agli studenti, invece di fotocopiarlo</a:t>
            </a:r>
          </a:p>
          <a:p>
            <a:pPr>
              <a:lnSpc>
                <a:spcPts val="2718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749663" y="3573668"/>
            <a:ext cx="6844836" cy="2043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Aumento (Miglioramento)</a:t>
            </a:r>
          </a:p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Esempi:</a:t>
            </a:r>
          </a:p>
          <a:p>
            <a:pPr marL="388638" indent="-194319" lvl="1">
              <a:lnSpc>
                <a:spcPts val="2718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gli studenti danno presentazioni orali più coinvolgenti accompagnati da un PowerPoint</a:t>
            </a:r>
          </a:p>
          <a:p>
            <a:pPr marL="388638" indent="-194319" lvl="1">
              <a:lnSpc>
                <a:spcPts val="2718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gli studenti utilizzano Internet per ricercare autonomamente un argomento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749663" y="5936479"/>
            <a:ext cx="6634601" cy="1357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Modifica</a:t>
            </a:r>
          </a:p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Esempi:</a:t>
            </a:r>
          </a:p>
          <a:p>
            <a:pPr marL="388638" indent="-194319" lvl="1">
              <a:lnSpc>
                <a:spcPts val="2718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gli studenti producono un podcast su un argomento</a:t>
            </a:r>
          </a:p>
          <a:p>
            <a:pPr marL="388638" indent="-194319" lvl="1">
              <a:lnSpc>
                <a:spcPts val="2718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gli studenti creano una presentazione video informativa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749663" y="7937286"/>
            <a:ext cx="6634601" cy="1700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Ridefinizione</a:t>
            </a:r>
          </a:p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Esempi:</a:t>
            </a:r>
          </a:p>
          <a:p>
            <a:pPr marL="388638" indent="-194319" lvl="1">
              <a:lnSpc>
                <a:spcPts val="2718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gli studenti vengono messi in contatto con altri studenti in tutto il mondo</a:t>
            </a:r>
          </a:p>
          <a:p>
            <a:pPr marL="388638" indent="-194319" lvl="1">
              <a:lnSpc>
                <a:spcPts val="2718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gli studenti pubblicano i loro lavori online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C5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592393" cy="10287000"/>
            <a:chOff x="0" y="0"/>
            <a:chExt cx="1092614" cy="20098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2614" cy="2009822"/>
            </a:xfrm>
            <a:custGeom>
              <a:avLst/>
              <a:gdLst/>
              <a:ahLst/>
              <a:cxnLst/>
              <a:rect r="r" b="b" t="t" l="l"/>
              <a:pathLst>
                <a:path h="2009822" w="1092614">
                  <a:moveTo>
                    <a:pt x="0" y="0"/>
                  </a:moveTo>
                  <a:lnTo>
                    <a:pt x="1092614" y="0"/>
                  </a:lnTo>
                  <a:lnTo>
                    <a:pt x="1092614" y="2009822"/>
                  </a:lnTo>
                  <a:lnTo>
                    <a:pt x="0" y="2009822"/>
                  </a:lnTo>
                  <a:close/>
                </a:path>
              </a:pathLst>
            </a:custGeom>
            <a:solidFill>
              <a:srgbClr val="89B9C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092614" cy="20574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6148990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5"/>
                </a:lnTo>
                <a:lnTo>
                  <a:pt x="0" y="5864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45854" y="1835804"/>
            <a:ext cx="8032650" cy="6912947"/>
          </a:xfrm>
          <a:custGeom>
            <a:avLst/>
            <a:gdLst/>
            <a:ahLst/>
            <a:cxnLst/>
            <a:rect r="r" b="b" t="t" l="l"/>
            <a:pathLst>
              <a:path h="6912947" w="8032650">
                <a:moveTo>
                  <a:pt x="0" y="0"/>
                </a:moveTo>
                <a:lnTo>
                  <a:pt x="8032650" y="0"/>
                </a:lnTo>
                <a:lnTo>
                  <a:pt x="8032650" y="6912947"/>
                </a:lnTo>
                <a:lnTo>
                  <a:pt x="0" y="6912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66664" y="4888546"/>
            <a:ext cx="548926" cy="571054"/>
          </a:xfrm>
          <a:custGeom>
            <a:avLst/>
            <a:gdLst/>
            <a:ahLst/>
            <a:cxnLst/>
            <a:rect r="r" b="b" t="t" l="l"/>
            <a:pathLst>
              <a:path h="571054" w="548926">
                <a:moveTo>
                  <a:pt x="0" y="0"/>
                </a:moveTo>
                <a:lnTo>
                  <a:pt x="548926" y="0"/>
                </a:lnTo>
                <a:lnTo>
                  <a:pt x="548926" y="571054"/>
                </a:lnTo>
                <a:lnTo>
                  <a:pt x="0" y="571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876241" y="5042532"/>
            <a:ext cx="420123" cy="417068"/>
          </a:xfrm>
          <a:custGeom>
            <a:avLst/>
            <a:gdLst/>
            <a:ahLst/>
            <a:cxnLst/>
            <a:rect r="r" b="b" t="t" l="l"/>
            <a:pathLst>
              <a:path h="417068" w="420123">
                <a:moveTo>
                  <a:pt x="0" y="0"/>
                </a:moveTo>
                <a:lnTo>
                  <a:pt x="420123" y="0"/>
                </a:lnTo>
                <a:lnTo>
                  <a:pt x="420123" y="417068"/>
                </a:lnTo>
                <a:lnTo>
                  <a:pt x="0" y="4170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829459" y="5542297"/>
            <a:ext cx="342782" cy="606693"/>
          </a:xfrm>
          <a:custGeom>
            <a:avLst/>
            <a:gdLst/>
            <a:ahLst/>
            <a:cxnLst/>
            <a:rect r="r" b="b" t="t" l="l"/>
            <a:pathLst>
              <a:path h="606693" w="342782">
                <a:moveTo>
                  <a:pt x="0" y="0"/>
                </a:moveTo>
                <a:lnTo>
                  <a:pt x="342782" y="0"/>
                </a:lnTo>
                <a:lnTo>
                  <a:pt x="342782" y="606693"/>
                </a:lnTo>
                <a:lnTo>
                  <a:pt x="0" y="6066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05103" y="1154410"/>
            <a:ext cx="1776146" cy="1362788"/>
          </a:xfrm>
          <a:custGeom>
            <a:avLst/>
            <a:gdLst/>
            <a:ahLst/>
            <a:cxnLst/>
            <a:rect r="r" b="b" t="t" l="l"/>
            <a:pathLst>
              <a:path h="1362788" w="1776146">
                <a:moveTo>
                  <a:pt x="0" y="0"/>
                </a:moveTo>
                <a:lnTo>
                  <a:pt x="1776145" y="0"/>
                </a:lnTo>
                <a:lnTo>
                  <a:pt x="1776145" y="1362788"/>
                </a:lnTo>
                <a:lnTo>
                  <a:pt x="0" y="13627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144000" y="6381783"/>
            <a:ext cx="3128105" cy="1249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Sviiluppano la triade efficace di: documentazione/condivisione/produzione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26709" y="2265522"/>
            <a:ext cx="2591029" cy="1878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Devono promuovere la progressiva autonomia degli studenti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PROSUMER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(producer+consumer)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697661" y="6381783"/>
            <a:ext cx="2591029" cy="62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Richiedono un approccio “cross mediale”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078152" y="2169276"/>
            <a:ext cx="5934252" cy="1222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83"/>
              </a:lnSpc>
            </a:pPr>
            <a:r>
              <a:rPr lang="en-US" sz="3300">
                <a:solidFill>
                  <a:srgbClr val="232E54"/>
                </a:solidFill>
                <a:latin typeface="Glacial Indifference"/>
              </a:rPr>
              <a:t>La scuola è intesa come una </a:t>
            </a:r>
            <a:r>
              <a:rPr lang="en-US" sz="3300">
                <a:solidFill>
                  <a:srgbClr val="232E54"/>
                </a:solidFill>
                <a:latin typeface="Glacial Indifference Bold"/>
              </a:rPr>
              <a:t>comunità di apprendimento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078152" y="4155167"/>
            <a:ext cx="5934252" cy="1222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83"/>
              </a:lnSpc>
            </a:pPr>
            <a:r>
              <a:rPr lang="en-US" sz="3300">
                <a:solidFill>
                  <a:srgbClr val="232E54"/>
                </a:solidFill>
                <a:latin typeface="Glacial Indifference"/>
              </a:rPr>
              <a:t>La classe è intesa come una </a:t>
            </a:r>
            <a:r>
              <a:rPr lang="en-US" sz="3300">
                <a:solidFill>
                  <a:srgbClr val="232E54"/>
                </a:solidFill>
                <a:latin typeface="Glacial Indifference Bold"/>
              </a:rPr>
              <a:t>redazione e un laboratorio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12735" y="1208088"/>
            <a:ext cx="5999669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>
                <a:solidFill>
                  <a:srgbClr val="18212F"/>
                </a:solidFill>
                <a:latin typeface="Cerebri Bold"/>
              </a:rPr>
              <a:t>Alcuni nodi...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726709" y="952500"/>
            <a:ext cx="2548281" cy="606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18212F"/>
                </a:solidFill>
                <a:latin typeface="Canva Student Font"/>
              </a:rPr>
              <a:t>atteggiamenti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A42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592393" cy="10287000"/>
            <a:chOff x="0" y="0"/>
            <a:chExt cx="1092614" cy="20098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2614" cy="2009822"/>
            </a:xfrm>
            <a:custGeom>
              <a:avLst/>
              <a:gdLst/>
              <a:ahLst/>
              <a:cxnLst/>
              <a:rect r="r" b="b" t="t" l="l"/>
              <a:pathLst>
                <a:path h="2009822" w="1092614">
                  <a:moveTo>
                    <a:pt x="0" y="0"/>
                  </a:moveTo>
                  <a:lnTo>
                    <a:pt x="1092614" y="0"/>
                  </a:lnTo>
                  <a:lnTo>
                    <a:pt x="1092614" y="2009822"/>
                  </a:lnTo>
                  <a:lnTo>
                    <a:pt x="0" y="2009822"/>
                  </a:lnTo>
                  <a:close/>
                </a:path>
              </a:pathLst>
            </a:custGeom>
            <a:solidFill>
              <a:srgbClr val="4532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092614" cy="20574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1903398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6"/>
                </a:lnTo>
                <a:lnTo>
                  <a:pt x="0" y="58641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4888923"/>
            <a:ext cx="4323979" cy="3857500"/>
            <a:chOff x="0" y="0"/>
            <a:chExt cx="5765306" cy="5143333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/>
            <a:srcRect l="0" t="4402" r="0" b="4402"/>
            <a:stretch>
              <a:fillRect/>
            </a:stretch>
          </p:blipFill>
          <p:spPr>
            <a:xfrm flipH="false" flipV="false">
              <a:off x="0" y="0"/>
              <a:ext cx="5765306" cy="5143333"/>
            </a:xfrm>
            <a:prstGeom prst="rect">
              <a:avLst/>
            </a:prstGeom>
          </p:spPr>
        </p:pic>
      </p:grpSp>
      <p:sp>
        <p:nvSpPr>
          <p:cNvPr name="AutoShape 8" id="8"/>
          <p:cNvSpPr/>
          <p:nvPr/>
        </p:nvSpPr>
        <p:spPr>
          <a:xfrm flipV="true">
            <a:off x="8633832" y="3095837"/>
            <a:ext cx="0" cy="4870755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121774" y="3095837"/>
            <a:ext cx="10137526" cy="5650586"/>
          </a:xfrm>
          <a:custGeom>
            <a:avLst/>
            <a:gdLst/>
            <a:ahLst/>
            <a:cxnLst/>
            <a:rect r="r" b="b" t="t" l="l"/>
            <a:pathLst>
              <a:path h="5650586" w="10137526">
                <a:moveTo>
                  <a:pt x="0" y="0"/>
                </a:moveTo>
                <a:lnTo>
                  <a:pt x="10137526" y="0"/>
                </a:lnTo>
                <a:lnTo>
                  <a:pt x="10137526" y="5650586"/>
                </a:lnTo>
                <a:lnTo>
                  <a:pt x="0" y="56505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410301" y="2155081"/>
            <a:ext cx="7923457" cy="329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 u="sng">
                <a:solidFill>
                  <a:srgbClr val="FFFFFF"/>
                </a:solidFill>
                <a:latin typeface="Glacial Indifference"/>
                <a:hlinkClick r:id="rId6" tooltip="https://drive.google.com/file/d/18xru3ZlezVqR23iY63Cj-YLz1TIO5eTo/view?usp=sharing"/>
              </a:rPr>
              <a:t>Quadro di riferimento europeo per le competenze digitali dei docenti del 2017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34518" y="3875073"/>
            <a:ext cx="3512344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>
                <a:solidFill>
                  <a:srgbClr val="FFFFFF"/>
                </a:solidFill>
                <a:latin typeface="Cerebri Bold"/>
              </a:rPr>
              <a:t>DigComp Edu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4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08911" y="0"/>
            <a:ext cx="5592393" cy="10287000"/>
            <a:chOff x="0" y="0"/>
            <a:chExt cx="1092614" cy="20098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2614" cy="2009822"/>
            </a:xfrm>
            <a:custGeom>
              <a:avLst/>
              <a:gdLst/>
              <a:ahLst/>
              <a:cxnLst/>
              <a:rect r="r" b="b" t="t" l="l"/>
              <a:pathLst>
                <a:path h="2009822" w="1092614">
                  <a:moveTo>
                    <a:pt x="0" y="0"/>
                  </a:moveTo>
                  <a:lnTo>
                    <a:pt x="1092614" y="0"/>
                  </a:lnTo>
                  <a:lnTo>
                    <a:pt x="1092614" y="2009822"/>
                  </a:lnTo>
                  <a:lnTo>
                    <a:pt x="0" y="2009822"/>
                  </a:lnTo>
                  <a:close/>
                </a:path>
              </a:pathLst>
            </a:custGeom>
            <a:solidFill>
              <a:srgbClr val="232E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092614" cy="20574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58533" y="4859062"/>
            <a:ext cx="4440912" cy="1562991"/>
            <a:chOff x="0" y="0"/>
            <a:chExt cx="867643" cy="3053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67643" cy="305369"/>
            </a:xfrm>
            <a:custGeom>
              <a:avLst/>
              <a:gdLst/>
              <a:ahLst/>
              <a:cxnLst/>
              <a:rect r="r" b="b" t="t" l="l"/>
              <a:pathLst>
                <a:path h="305369" w="867643">
                  <a:moveTo>
                    <a:pt x="0" y="0"/>
                  </a:moveTo>
                  <a:lnTo>
                    <a:pt x="867643" y="0"/>
                  </a:lnTo>
                  <a:lnTo>
                    <a:pt x="867643" y="305369"/>
                  </a:lnTo>
                  <a:lnTo>
                    <a:pt x="0" y="305369"/>
                  </a:lnTo>
                  <a:close/>
                </a:path>
              </a:pathLst>
            </a:custGeom>
            <a:solidFill>
              <a:srgbClr val="70C26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67643" cy="352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-1903398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6"/>
                </a:lnTo>
                <a:lnTo>
                  <a:pt x="0" y="58641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959327" y="649530"/>
            <a:ext cx="2163575" cy="1011637"/>
          </a:xfrm>
          <a:custGeom>
            <a:avLst/>
            <a:gdLst/>
            <a:ahLst/>
            <a:cxnLst/>
            <a:rect r="r" b="b" t="t" l="l"/>
            <a:pathLst>
              <a:path h="1011637" w="2163575">
                <a:moveTo>
                  <a:pt x="0" y="0"/>
                </a:moveTo>
                <a:lnTo>
                  <a:pt x="2163574" y="0"/>
                </a:lnTo>
                <a:lnTo>
                  <a:pt x="2163574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959327" y="2529344"/>
            <a:ext cx="2175324" cy="1223693"/>
          </a:xfrm>
          <a:custGeom>
            <a:avLst/>
            <a:gdLst/>
            <a:ahLst/>
            <a:cxnLst/>
            <a:rect r="r" b="b" t="t" l="l"/>
            <a:pathLst>
              <a:path h="1223693" w="2175324">
                <a:moveTo>
                  <a:pt x="0" y="0"/>
                </a:moveTo>
                <a:lnTo>
                  <a:pt x="2175324" y="0"/>
                </a:lnTo>
                <a:lnTo>
                  <a:pt x="2175324" y="1223693"/>
                </a:lnTo>
                <a:lnTo>
                  <a:pt x="0" y="12236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232560" y="4501600"/>
            <a:ext cx="1628857" cy="1628857"/>
          </a:xfrm>
          <a:custGeom>
            <a:avLst/>
            <a:gdLst/>
            <a:ahLst/>
            <a:cxnLst/>
            <a:rect r="r" b="b" t="t" l="l"/>
            <a:pathLst>
              <a:path h="1628857" w="1628857">
                <a:moveTo>
                  <a:pt x="0" y="0"/>
                </a:moveTo>
                <a:lnTo>
                  <a:pt x="1628857" y="0"/>
                </a:lnTo>
                <a:lnTo>
                  <a:pt x="1628857" y="1628857"/>
                </a:lnTo>
                <a:lnTo>
                  <a:pt x="0" y="1628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014157" y="6559399"/>
            <a:ext cx="2053915" cy="1155327"/>
          </a:xfrm>
          <a:custGeom>
            <a:avLst/>
            <a:gdLst/>
            <a:ahLst/>
            <a:cxnLst/>
            <a:rect r="r" b="b" t="t" l="l"/>
            <a:pathLst>
              <a:path h="1155327" w="2053915">
                <a:moveTo>
                  <a:pt x="0" y="0"/>
                </a:moveTo>
                <a:lnTo>
                  <a:pt x="2053914" y="0"/>
                </a:lnTo>
                <a:lnTo>
                  <a:pt x="2053914" y="1155327"/>
                </a:lnTo>
                <a:lnTo>
                  <a:pt x="0" y="11553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8888" r="0" b="-38888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018262" y="8467201"/>
            <a:ext cx="2116389" cy="1155992"/>
          </a:xfrm>
          <a:custGeom>
            <a:avLst/>
            <a:gdLst/>
            <a:ahLst/>
            <a:cxnLst/>
            <a:rect r="r" b="b" t="t" l="l"/>
            <a:pathLst>
              <a:path h="1155992" w="2116389">
                <a:moveTo>
                  <a:pt x="0" y="0"/>
                </a:moveTo>
                <a:lnTo>
                  <a:pt x="2116389" y="0"/>
                </a:lnTo>
                <a:lnTo>
                  <a:pt x="2116389" y="1155992"/>
                </a:lnTo>
                <a:lnTo>
                  <a:pt x="0" y="11559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432" r="0" b="-1432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507130" y="755717"/>
            <a:ext cx="5999669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 u="sng">
                <a:solidFill>
                  <a:srgbClr val="FFFFFF"/>
                </a:solidFill>
                <a:latin typeface="Cerebri Bold"/>
                <a:hlinkClick r:id="rId9" tooltip="https://learningapps.org"/>
              </a:rPr>
              <a:t>Learningapps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87285" y="5084496"/>
            <a:ext cx="5465597" cy="997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221"/>
              </a:lnSpc>
            </a:pPr>
            <a:r>
              <a:rPr lang="en-US" sz="5872">
                <a:solidFill>
                  <a:srgbClr val="232E54"/>
                </a:solidFill>
                <a:latin typeface="Cerebri Bold"/>
              </a:rPr>
              <a:t>App online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44648" y="2769047"/>
            <a:ext cx="6411214" cy="1066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 u="sng">
                <a:solidFill>
                  <a:srgbClr val="FFFFFF"/>
                </a:solidFill>
                <a:latin typeface="Cerebri Bold"/>
              </a:rPr>
              <a:t>edpuzzle</a:t>
            </a:r>
          </a:p>
          <a:p>
            <a:pPr>
              <a:lnSpc>
                <a:spcPts val="2601"/>
              </a:lnSpc>
            </a:pPr>
            <a:r>
              <a:rPr lang="en-US" sz="1858" u="sng">
                <a:solidFill>
                  <a:srgbClr val="FFFFFF"/>
                </a:solidFill>
                <a:latin typeface="Cerebri Bold"/>
              </a:rPr>
              <a:t>https://www.youtube.com/watch?v=emtxq9gPJ0M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444648" y="4916397"/>
            <a:ext cx="5999669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 u="sng">
                <a:solidFill>
                  <a:srgbClr val="FFFFFF"/>
                </a:solidFill>
                <a:latin typeface="Cerebri"/>
                <a:hlinkClick r:id="rId10" tooltip="https://www.thinglink.com"/>
              </a:rPr>
              <a:t>thinglink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44648" y="6737431"/>
            <a:ext cx="5999669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 u="sng">
                <a:solidFill>
                  <a:srgbClr val="FFFFFF"/>
                </a:solidFill>
                <a:latin typeface="Cerebri"/>
                <a:hlinkClick r:id="rId11" tooltip="https://www.slideshare.net"/>
              </a:rPr>
              <a:t>slideshare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444648" y="8555869"/>
            <a:ext cx="5999669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 u="sng">
                <a:solidFill>
                  <a:srgbClr val="FFFFFF"/>
                </a:solidFill>
                <a:latin typeface="Cerebri"/>
                <a:hlinkClick r:id="rId12" tooltip="https://www.storyjumper.com"/>
              </a:rPr>
              <a:t>storyjumper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4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95607" y="0"/>
            <a:ext cx="5592393" cy="10287000"/>
            <a:chOff x="0" y="0"/>
            <a:chExt cx="1092614" cy="20098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2614" cy="2009822"/>
            </a:xfrm>
            <a:custGeom>
              <a:avLst/>
              <a:gdLst/>
              <a:ahLst/>
              <a:cxnLst/>
              <a:rect r="r" b="b" t="t" l="l"/>
              <a:pathLst>
                <a:path h="2009822" w="1092614">
                  <a:moveTo>
                    <a:pt x="0" y="0"/>
                  </a:moveTo>
                  <a:lnTo>
                    <a:pt x="1092614" y="0"/>
                  </a:lnTo>
                  <a:lnTo>
                    <a:pt x="1092614" y="2009822"/>
                  </a:lnTo>
                  <a:lnTo>
                    <a:pt x="0" y="2009822"/>
                  </a:lnTo>
                  <a:close/>
                </a:path>
              </a:pathLst>
            </a:custGeom>
            <a:solidFill>
              <a:srgbClr val="232E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092614" cy="20574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71958" y="4749292"/>
            <a:ext cx="6987342" cy="1845928"/>
            <a:chOff x="0" y="0"/>
            <a:chExt cx="1365152" cy="3606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65152" cy="360648"/>
            </a:xfrm>
            <a:custGeom>
              <a:avLst/>
              <a:gdLst/>
              <a:ahLst/>
              <a:cxnLst/>
              <a:rect r="r" b="b" t="t" l="l"/>
              <a:pathLst>
                <a:path h="360648" w="1365152">
                  <a:moveTo>
                    <a:pt x="0" y="0"/>
                  </a:moveTo>
                  <a:lnTo>
                    <a:pt x="1365152" y="0"/>
                  </a:lnTo>
                  <a:lnTo>
                    <a:pt x="1365152" y="360648"/>
                  </a:lnTo>
                  <a:lnTo>
                    <a:pt x="0" y="360648"/>
                  </a:lnTo>
                  <a:close/>
                </a:path>
              </a:pathLst>
            </a:custGeom>
            <a:solidFill>
              <a:srgbClr val="70C26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365152" cy="408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847404" y="-1114903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5"/>
                </a:lnTo>
                <a:lnTo>
                  <a:pt x="0" y="5864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91008" y="779421"/>
            <a:ext cx="1997163" cy="1155992"/>
          </a:xfrm>
          <a:custGeom>
            <a:avLst/>
            <a:gdLst/>
            <a:ahLst/>
            <a:cxnLst/>
            <a:rect r="r" b="b" t="t" l="l"/>
            <a:pathLst>
              <a:path h="1155992" w="1997163">
                <a:moveTo>
                  <a:pt x="0" y="0"/>
                </a:moveTo>
                <a:lnTo>
                  <a:pt x="1997164" y="0"/>
                </a:lnTo>
                <a:lnTo>
                  <a:pt x="1997164" y="1155992"/>
                </a:lnTo>
                <a:lnTo>
                  <a:pt x="0" y="1155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09" t="0" r="-1509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5835" y="614685"/>
            <a:ext cx="1401780" cy="1485463"/>
          </a:xfrm>
          <a:custGeom>
            <a:avLst/>
            <a:gdLst/>
            <a:ahLst/>
            <a:cxnLst/>
            <a:rect r="r" b="b" t="t" l="l"/>
            <a:pathLst>
              <a:path h="1485463" w="1401780">
                <a:moveTo>
                  <a:pt x="0" y="0"/>
                </a:moveTo>
                <a:lnTo>
                  <a:pt x="1401781" y="0"/>
                </a:lnTo>
                <a:lnTo>
                  <a:pt x="1401781" y="1485464"/>
                </a:lnTo>
                <a:lnTo>
                  <a:pt x="0" y="14854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84" t="0" r="-2984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388172" y="2482006"/>
            <a:ext cx="1457019" cy="1457019"/>
          </a:xfrm>
          <a:custGeom>
            <a:avLst/>
            <a:gdLst/>
            <a:ahLst/>
            <a:cxnLst/>
            <a:rect r="r" b="b" t="t" l="l"/>
            <a:pathLst>
              <a:path h="1457019" w="1457019">
                <a:moveTo>
                  <a:pt x="0" y="0"/>
                </a:moveTo>
                <a:lnTo>
                  <a:pt x="1457019" y="0"/>
                </a:lnTo>
                <a:lnTo>
                  <a:pt x="1457019" y="1457019"/>
                </a:lnTo>
                <a:lnTo>
                  <a:pt x="0" y="14570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388172" y="4541568"/>
            <a:ext cx="1541590" cy="1541590"/>
          </a:xfrm>
          <a:custGeom>
            <a:avLst/>
            <a:gdLst/>
            <a:ahLst/>
            <a:cxnLst/>
            <a:rect r="r" b="b" t="t" l="l"/>
            <a:pathLst>
              <a:path h="1541590" w="1541590">
                <a:moveTo>
                  <a:pt x="0" y="0"/>
                </a:moveTo>
                <a:lnTo>
                  <a:pt x="1541590" y="0"/>
                </a:lnTo>
                <a:lnTo>
                  <a:pt x="1541590" y="1541590"/>
                </a:lnTo>
                <a:lnTo>
                  <a:pt x="0" y="15415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88172" y="6387958"/>
            <a:ext cx="1611482" cy="1611482"/>
          </a:xfrm>
          <a:custGeom>
            <a:avLst/>
            <a:gdLst/>
            <a:ahLst/>
            <a:cxnLst/>
            <a:rect r="r" b="b" t="t" l="l"/>
            <a:pathLst>
              <a:path h="1611482" w="1611482">
                <a:moveTo>
                  <a:pt x="0" y="0"/>
                </a:moveTo>
                <a:lnTo>
                  <a:pt x="1611482" y="0"/>
                </a:lnTo>
                <a:lnTo>
                  <a:pt x="1611482" y="1611483"/>
                </a:lnTo>
                <a:lnTo>
                  <a:pt x="0" y="16114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482127" y="8300326"/>
            <a:ext cx="1482581" cy="1482581"/>
          </a:xfrm>
          <a:custGeom>
            <a:avLst/>
            <a:gdLst/>
            <a:ahLst/>
            <a:cxnLst/>
            <a:rect r="r" b="b" t="t" l="l"/>
            <a:pathLst>
              <a:path h="1482581" w="1482581">
                <a:moveTo>
                  <a:pt x="0" y="0"/>
                </a:moveTo>
                <a:lnTo>
                  <a:pt x="1482581" y="0"/>
                </a:lnTo>
                <a:lnTo>
                  <a:pt x="1482581" y="1482582"/>
                </a:lnTo>
                <a:lnTo>
                  <a:pt x="0" y="14825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197502" y="5057775"/>
            <a:ext cx="5465597" cy="148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81"/>
              </a:lnSpc>
            </a:pPr>
            <a:r>
              <a:rPr lang="en-US" sz="4272">
                <a:solidFill>
                  <a:srgbClr val="232E54"/>
                </a:solidFill>
                <a:latin typeface="Cerebri Bold"/>
              </a:rPr>
              <a:t>App creazione libri e presentazioni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651495" y="2849466"/>
            <a:ext cx="5999669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 u="sng">
                <a:solidFill>
                  <a:srgbClr val="FFFFFF"/>
                </a:solidFill>
                <a:latin typeface="Cerebri"/>
                <a:hlinkClick r:id="rId10" tooltip="https://www.canva.com"/>
              </a:rPr>
              <a:t>canva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091656" y="957786"/>
            <a:ext cx="3295302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 u="sng">
                <a:solidFill>
                  <a:srgbClr val="FFFFFF"/>
                </a:solidFill>
                <a:latin typeface="Cerebri"/>
                <a:hlinkClick r:id="rId11" tooltip="https://app.bookcreator.com"/>
              </a:rPr>
              <a:t>bookcreator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32536" y="957786"/>
            <a:ext cx="5661682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 u="sng">
                <a:solidFill>
                  <a:srgbClr val="FFFFFF"/>
                </a:solidFill>
                <a:latin typeface="Cerebri"/>
                <a:hlinkClick r:id="rId12" tooltip="https://www.storyjumper.com"/>
              </a:rPr>
              <a:t>storyjumper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597757" y="5014298"/>
            <a:ext cx="5999669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 u="sng">
                <a:solidFill>
                  <a:srgbClr val="FFFFFF"/>
                </a:solidFill>
                <a:latin typeface="Cerebri"/>
                <a:hlinkClick r:id="rId13" tooltip="https://app.genial.ly"/>
              </a:rPr>
              <a:t>genially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651495" y="6794068"/>
            <a:ext cx="5999669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 u="sng">
                <a:solidFill>
                  <a:srgbClr val="FFFFFF"/>
                </a:solidFill>
                <a:latin typeface="Cerebri"/>
                <a:hlinkClick r:id="rId14" tooltip="https://www.mentimeter.com"/>
              </a:rPr>
              <a:t>Mentimeter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651495" y="8641986"/>
            <a:ext cx="5999669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 u="sng">
                <a:solidFill>
                  <a:srgbClr val="FFFFFF"/>
                </a:solidFill>
                <a:latin typeface="Cerebri"/>
                <a:hlinkClick r:id="rId15" tooltip="https://create.kahoot.it/discover"/>
              </a:rPr>
              <a:t>Kahoot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015250" y="8095506"/>
            <a:ext cx="4953106" cy="632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3"/>
              </a:lnSpc>
              <a:spcBef>
                <a:spcPct val="0"/>
              </a:spcBef>
            </a:pPr>
            <a:r>
              <a:rPr lang="en-US" sz="3745" u="sng">
                <a:solidFill>
                  <a:srgbClr val="000000"/>
                </a:solidFill>
                <a:latin typeface="Cerebri"/>
                <a:hlinkClick r:id="rId16" tooltip="https://www.mindomo.com/it/mindmap/cassetta-delle-app-a773ad96a67f47cca2ba172183865037"/>
              </a:rPr>
              <a:t>Link app iOS e Android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C5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78702" y="0"/>
            <a:ext cx="8309298" cy="10287000"/>
            <a:chOff x="0" y="0"/>
            <a:chExt cx="218845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845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188457">
                  <a:moveTo>
                    <a:pt x="0" y="0"/>
                  </a:moveTo>
                  <a:lnTo>
                    <a:pt x="2188457" y="0"/>
                  </a:lnTo>
                  <a:lnTo>
                    <a:pt x="21884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188457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6905116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5"/>
                </a:lnTo>
                <a:lnTo>
                  <a:pt x="0" y="5864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857105" y="0"/>
            <a:ext cx="8867069" cy="10435849"/>
            <a:chOff x="0" y="0"/>
            <a:chExt cx="1732403" cy="20389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32403" cy="2038904"/>
            </a:xfrm>
            <a:custGeom>
              <a:avLst/>
              <a:gdLst/>
              <a:ahLst/>
              <a:cxnLst/>
              <a:rect r="r" b="b" t="t" l="l"/>
              <a:pathLst>
                <a:path h="2038904" w="1732403">
                  <a:moveTo>
                    <a:pt x="0" y="0"/>
                  </a:moveTo>
                  <a:lnTo>
                    <a:pt x="1732403" y="0"/>
                  </a:lnTo>
                  <a:lnTo>
                    <a:pt x="1732403" y="2038904"/>
                  </a:lnTo>
                  <a:lnTo>
                    <a:pt x="0" y="2038904"/>
                  </a:lnTo>
                  <a:close/>
                </a:path>
              </a:pathLst>
            </a:custGeom>
            <a:solidFill>
              <a:srgbClr val="45325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732403" cy="20865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857105" y="-877994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5"/>
                </a:lnTo>
                <a:lnTo>
                  <a:pt x="0" y="5864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666291" y="5623181"/>
            <a:ext cx="5216862" cy="4114800"/>
          </a:xfrm>
          <a:custGeom>
            <a:avLst/>
            <a:gdLst/>
            <a:ahLst/>
            <a:cxnLst/>
            <a:rect r="r" b="b" t="t" l="l"/>
            <a:pathLst>
              <a:path h="4114800" w="5216862">
                <a:moveTo>
                  <a:pt x="0" y="0"/>
                </a:moveTo>
                <a:lnTo>
                  <a:pt x="5216862" y="0"/>
                </a:lnTo>
                <a:lnTo>
                  <a:pt x="5216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12735" y="2171755"/>
            <a:ext cx="5934252" cy="4608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2943" indent="-291471" lvl="1">
              <a:lnSpc>
                <a:spcPts val="4077"/>
              </a:lnSpc>
              <a:buFont typeface="Arial"/>
              <a:buChar char="•"/>
            </a:pPr>
            <a:r>
              <a:rPr lang="en-US" sz="2700" u="sng">
                <a:solidFill>
                  <a:srgbClr val="232E54"/>
                </a:solidFill>
                <a:latin typeface="Glacial Indifference"/>
                <a:hlinkClick r:id="rId8" tooltip="https://support.microsoft.com/it-it/windows/scelte-rapide-da-tastiera-in-windows-dcc61a57-8ff0-cffe-9796-cb9706c75eec"/>
              </a:rPr>
              <a:t>Shortcut da tastiera</a:t>
            </a:r>
          </a:p>
          <a:p>
            <a:pPr>
              <a:lnSpc>
                <a:spcPts val="4077"/>
              </a:lnSpc>
            </a:pPr>
          </a:p>
          <a:p>
            <a:pPr marL="582943" indent="-291471" lvl="1">
              <a:lnSpc>
                <a:spcPts val="4077"/>
              </a:lnSpc>
              <a:buFont typeface="Arial"/>
              <a:buChar char="•"/>
            </a:pPr>
            <a:r>
              <a:rPr lang="en-US" sz="2700" u="sng">
                <a:solidFill>
                  <a:srgbClr val="232E54"/>
                </a:solidFill>
                <a:latin typeface="Glacial Indifference"/>
                <a:hlinkClick r:id="rId9" tooltip="https://www.bruneau.it/en/mag/migliorare-ricerche-google"/>
              </a:rPr>
              <a:t>Perfezionare le ricerche su Google</a:t>
            </a:r>
          </a:p>
          <a:p>
            <a:pPr>
              <a:lnSpc>
                <a:spcPts val="4077"/>
              </a:lnSpc>
            </a:pPr>
          </a:p>
          <a:p>
            <a:pPr marL="582943" indent="-291471" lvl="1">
              <a:lnSpc>
                <a:spcPts val="4077"/>
              </a:lnSpc>
              <a:buFont typeface="Arial"/>
              <a:buChar char="•"/>
            </a:pPr>
            <a:r>
              <a:rPr lang="en-US" sz="2700" u="sng">
                <a:solidFill>
                  <a:srgbClr val="232E54"/>
                </a:solidFill>
                <a:latin typeface="Glacial Indifference"/>
              </a:rPr>
              <a:t>Usare Google Keep in maniera furba</a:t>
            </a:r>
          </a:p>
          <a:p>
            <a:pPr>
              <a:lnSpc>
                <a:spcPts val="4077"/>
              </a:lnSpc>
            </a:pPr>
          </a:p>
          <a:p>
            <a:pPr marL="582943" indent="-291471" lvl="1">
              <a:lnSpc>
                <a:spcPts val="4077"/>
              </a:lnSpc>
              <a:buFont typeface="Arial"/>
              <a:buChar char="•"/>
            </a:pPr>
            <a:r>
              <a:rPr lang="en-US" sz="2700" u="sng">
                <a:solidFill>
                  <a:srgbClr val="232E54"/>
                </a:solidFill>
                <a:latin typeface="Glacial Indifference"/>
              </a:rPr>
              <a:t>Usare YouTube dai computer scolastici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012735" y="1208088"/>
            <a:ext cx="5999669" cy="71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>
                <a:solidFill>
                  <a:srgbClr val="18212F"/>
                </a:solidFill>
                <a:latin typeface="Cerebri Bold"/>
              </a:rPr>
              <a:t>Pillole di informatica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DAF9mc5F9ko</dc:identifier>
  <dcterms:modified xsi:type="dcterms:W3CDTF">2011-08-01T06:04:30Z</dcterms:modified>
  <cp:revision>1</cp:revision>
  <dc:title>Le app per imparare</dc:title>
</cp:coreProperties>
</file>